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7"/>
  </p:notesMasterIdLst>
  <p:sldIdLst>
    <p:sldId id="282" r:id="rId3"/>
    <p:sldId id="308" r:id="rId4"/>
    <p:sldId id="285" r:id="rId5"/>
    <p:sldId id="294" r:id="rId6"/>
    <p:sldId id="266" r:id="rId7"/>
    <p:sldId id="296" r:id="rId8"/>
    <p:sldId id="295" r:id="rId9"/>
    <p:sldId id="297" r:id="rId10"/>
    <p:sldId id="301" r:id="rId11"/>
    <p:sldId id="300" r:id="rId12"/>
    <p:sldId id="270" r:id="rId13"/>
    <p:sldId id="271" r:id="rId14"/>
    <p:sldId id="302" r:id="rId15"/>
    <p:sldId id="292" r:id="rId16"/>
    <p:sldId id="303" r:id="rId17"/>
    <p:sldId id="281" r:id="rId18"/>
    <p:sldId id="304" r:id="rId19"/>
    <p:sldId id="288" r:id="rId20"/>
    <p:sldId id="323" r:id="rId21"/>
    <p:sldId id="324" r:id="rId22"/>
    <p:sldId id="318" r:id="rId23"/>
    <p:sldId id="320" r:id="rId24"/>
    <p:sldId id="315" r:id="rId25"/>
    <p:sldId id="321" r:id="rId26"/>
    <p:sldId id="286" r:id="rId27"/>
    <p:sldId id="311" r:id="rId28"/>
    <p:sldId id="312" r:id="rId29"/>
    <p:sldId id="276" r:id="rId30"/>
    <p:sldId id="289" r:id="rId31"/>
    <p:sldId id="269" r:id="rId32"/>
    <p:sldId id="277" r:id="rId33"/>
    <p:sldId id="278" r:id="rId34"/>
    <p:sldId id="279" r:id="rId35"/>
    <p:sldId id="322" r:id="rId3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9A49-E271-484B-8C2E-84758ADFA26F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572D-6696-4E13-8CAB-E9A2CF9C87D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9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572D-6696-4E13-8CAB-E9A2CF9C87D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73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242-C594-B383-DD5A-8790B121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E9FB-65D7-74C6-3EEA-97F36162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588-78FE-3246-CF73-AE390A51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4AB5-6387-5FED-80A5-89F16D4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2E04-A9D9-9FC2-DDD3-5DB6CA69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9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2591-D7C4-CF1A-8F93-038CF94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2748-293B-B641-0BEE-F19242BA6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5640-3C7F-A4D9-B73C-D1327829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8EB9-3DD3-A876-22A8-45FAAF06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2181-CBFC-79CA-0439-A3ED6E49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9E99-230F-8F6A-DE49-0D60B7DE3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71A2-AF68-3FD0-C1A7-EE36BC813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8ADF-E02D-CAA6-13FB-07A60D4B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1D6B-1104-96F9-0B93-119E0F22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B5BE-4525-DA65-6326-781F120D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97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CDE3F-7906-362F-9DD0-022A78BA9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0190" y="6223828"/>
            <a:ext cx="436330" cy="4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312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33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2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90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66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6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1DA-BDD9-573B-7F18-55FFF2B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980-766A-67A4-5D5C-B079AB29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D70D-01C6-6415-625B-1F5BDC11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7305-3F20-DAC8-C37E-0721F30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E4B8-6385-944E-A0AE-7CB1600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78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40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67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B98-6AD5-1FC1-6964-54C5ECDB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1E33-D1F8-189C-3892-903F9D8A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8130-0209-A741-BD98-E35A210C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3FE4-4FC7-E555-289C-822E20F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8DDC-49A7-00DC-03F3-78DFA5B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3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3B20-68EA-11FB-AB95-DF58381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A429-4367-494C-71EA-85E527E3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0B55-5A33-CB52-6546-700A98B6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86D-E7D1-2AA6-5C23-0155BE7E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04F9D-3169-AE9C-18C3-1B5AD65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7B36-D551-EB81-192C-5B531DFA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179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F73-E3B8-1BEF-E18A-D0EC004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9CEE-E562-8765-7BA6-74C436D8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846-A8F1-8F4F-9302-FEABFB2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DB3B3-BB06-AB83-114D-DA66274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FB17D-6304-3CAD-4A6D-C24964D5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050ED-EFF9-CB72-05D5-1EED145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B93A8-CBEF-1196-F368-2093DE4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276DE-177F-0FF8-5E1D-ECDBE19E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860-02CE-46F8-6D0D-C1FA55A4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79729-EAA7-F003-AACA-69A2D3CB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31C81-BE26-9A3F-9F4C-F69A8E50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2ACC-E80B-2F83-284A-59D5738A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863CB-F645-DE3E-B462-27DF196A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F642-E11F-B2B2-E4FC-6F1379AD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9A18-75AE-8778-A719-B1817C88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0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8E4E-AAA4-A44B-7AF8-44A8063A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9757-28A4-2F9C-3629-15B7E8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F5B-DE82-F127-34DB-62B8D276F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A3623-5AAC-9FD1-E752-F90832AF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60286-270A-5713-9289-5BB8EA0D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6A1-C247-2A27-8180-E1C20AA4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33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71-E76E-30FB-D1D5-1D9B96BB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8E5C4-F4D9-A9C4-D46E-7E85751A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E669-4F1F-82E5-CA34-1D320CD7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A1BAE-5609-CE1A-7ABA-289A19DD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16/11/2023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BA5F-5A7B-B450-8788-9CA6A3EF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4A2E-7EB2-BCFD-5A23-82DFD5BE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689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39CD538-AD34-CE5F-2C92-7D3EE2D003C0}"/>
              </a:ext>
            </a:extLst>
          </p:cNvPr>
          <p:cNvSpPr txBox="1">
            <a:spLocks/>
          </p:cNvSpPr>
          <p:nvPr userDrawn="1"/>
        </p:nvSpPr>
        <p:spPr>
          <a:xfrm>
            <a:off x="0" y="6461760"/>
            <a:ext cx="4244196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5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438" y="86839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AB288-DFAD-4E37-8AB4-C1205A780EE7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628153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/25 - wouter@voti.nl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81" y="2524863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33E9E-8858-CF05-08DD-BD81CB0B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6" y="2524864"/>
            <a:ext cx="260032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8637761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wouter@voti.nl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D7A6E4-5326-0D3A-4D74-92B61FA4D772}"/>
              </a:ext>
            </a:extLst>
          </p:cNvPr>
          <p:cNvSpPr txBox="1">
            <a:spLocks/>
          </p:cNvSpPr>
          <p:nvPr/>
        </p:nvSpPr>
        <p:spPr>
          <a:xfrm>
            <a:off x="394274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.org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0D7FD-C04C-86B7-C100-E5D8A4A1CF9C}"/>
              </a:ext>
            </a:extLst>
          </p:cNvPr>
          <p:cNvSpPr txBox="1">
            <a:spLocks/>
          </p:cNvSpPr>
          <p:nvPr/>
        </p:nvSpPr>
        <p:spPr>
          <a:xfrm>
            <a:off x="2034135" y="312559"/>
            <a:ext cx="7909559" cy="247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D7293-0E74-B642-2D10-CAC41706E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16929">
            <a:off x="4292629" y="2285349"/>
            <a:ext cx="4113414" cy="1143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177E2-375E-4E33-6A16-29EA89A31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332" y="3394939"/>
            <a:ext cx="4005801" cy="17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68406C-AD7F-F433-0473-500E2AAC31E0}"/>
              </a:ext>
            </a:extLst>
          </p:cNvPr>
          <p:cNvSpPr/>
          <p:nvPr/>
        </p:nvSpPr>
        <p:spPr>
          <a:xfrm>
            <a:off x="2238791" y="3424564"/>
            <a:ext cx="9822145" cy="27282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6E0F7-21C7-B9B3-8CEC-F03C30F8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30" y="4219465"/>
            <a:ext cx="1522464" cy="15224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E021C-2280-3657-AB96-4BA5F7FC36E1}"/>
              </a:ext>
            </a:extLst>
          </p:cNvPr>
          <p:cNvGrpSpPr/>
          <p:nvPr/>
        </p:nvGrpSpPr>
        <p:grpSpPr>
          <a:xfrm>
            <a:off x="4746015" y="1225843"/>
            <a:ext cx="2644398" cy="1969213"/>
            <a:chOff x="3638194" y="1488516"/>
            <a:chExt cx="3114357" cy="21652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17DFD3-E34B-DEA9-2790-E41055FD3906}"/>
                </a:ext>
              </a:extLst>
            </p:cNvPr>
            <p:cNvGrpSpPr/>
            <p:nvPr/>
          </p:nvGrpSpPr>
          <p:grpSpPr>
            <a:xfrm>
              <a:off x="3638194" y="1488516"/>
              <a:ext cx="3114357" cy="2165283"/>
              <a:chOff x="3594253" y="1485035"/>
              <a:chExt cx="3114357" cy="2165283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A529B73-72FB-D5FC-AEC7-8C675FA9D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206" y="1890524"/>
                <a:ext cx="1759794" cy="17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8647B07D-DA05-50D8-D1CC-7218E115F4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4253" y="1485035"/>
                <a:ext cx="3114357" cy="538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Thonny</a:t>
                </a:r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B31ADF-BD5F-E871-7A82-E6EF9A0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739" y="2308697"/>
              <a:ext cx="748417" cy="73917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881819" y="1883215"/>
            <a:ext cx="3037768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" y="1225843"/>
            <a:ext cx="1605317" cy="13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9" y="899309"/>
            <a:ext cx="1547865" cy="13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-140143" y="2620731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PC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281269" y="239795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 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74" y="3429000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3621123" y="748429"/>
            <a:ext cx="280203" cy="2751969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927966" y="581529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4437262" y="3463630"/>
            <a:ext cx="1232271" cy="1385556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2242B-1FFE-99EC-8CCB-C8EBBD4D4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620" y="3806223"/>
            <a:ext cx="1999634" cy="154402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18E8976-D112-4F9B-0DAC-B5ED5A2A1735}"/>
              </a:ext>
            </a:extLst>
          </p:cNvPr>
          <p:cNvSpPr txBox="1">
            <a:spLocks/>
          </p:cNvSpPr>
          <p:nvPr/>
        </p:nvSpPr>
        <p:spPr>
          <a:xfrm>
            <a:off x="9475615" y="53667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6813A077-D60C-458C-0AB7-4A30CB68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234" y="4249846"/>
            <a:ext cx="977495" cy="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BFFDBFEB-41C4-F596-923E-CD091599858B}"/>
              </a:ext>
            </a:extLst>
          </p:cNvPr>
          <p:cNvSpPr/>
          <p:nvPr/>
        </p:nvSpPr>
        <p:spPr>
          <a:xfrm rot="14986988">
            <a:off x="8274759" y="4516248"/>
            <a:ext cx="356193" cy="54487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0DC6BC76-4EF9-A9BE-FA2A-07FA7031F1DE}"/>
              </a:ext>
            </a:extLst>
          </p:cNvPr>
          <p:cNvSpPr/>
          <p:nvPr/>
        </p:nvSpPr>
        <p:spPr>
          <a:xfrm rot="15225032">
            <a:off x="3312192" y="1195531"/>
            <a:ext cx="356193" cy="35259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3F4574B-1E4A-B902-C96F-DBED76265F83}"/>
              </a:ext>
            </a:extLst>
          </p:cNvPr>
          <p:cNvSpPr/>
          <p:nvPr/>
        </p:nvSpPr>
        <p:spPr>
          <a:xfrm rot="8702940">
            <a:off x="6598794" y="3075634"/>
            <a:ext cx="356193" cy="9814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9285E1F7-3749-7611-1C8D-D170A7C014D2}"/>
              </a:ext>
            </a:extLst>
          </p:cNvPr>
          <p:cNvSpPr/>
          <p:nvPr/>
        </p:nvSpPr>
        <p:spPr>
          <a:xfrm rot="18268603">
            <a:off x="5914784" y="4173383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486632-7EF6-AE91-875D-B9ED773C4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7271" y="4480771"/>
            <a:ext cx="1621688" cy="1522464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4F765128-C921-B81F-2B78-C60C0B0085CC}"/>
              </a:ext>
            </a:extLst>
          </p:cNvPr>
          <p:cNvSpPr/>
          <p:nvPr/>
        </p:nvSpPr>
        <p:spPr>
          <a:xfrm rot="5400000">
            <a:off x="5159077" y="4216676"/>
            <a:ext cx="356193" cy="22632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D6DFEBB-6252-C414-8266-AC50696875DA}"/>
              </a:ext>
            </a:extLst>
          </p:cNvPr>
          <p:cNvSpPr txBox="1">
            <a:spLocks/>
          </p:cNvSpPr>
          <p:nvPr/>
        </p:nvSpPr>
        <p:spPr>
          <a:xfrm>
            <a:off x="7686007" y="5170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MC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B5CD910-128C-234A-3C10-2B29A3634DFF}"/>
              </a:ext>
            </a:extLst>
          </p:cNvPr>
          <p:cNvSpPr txBox="1">
            <a:spLocks/>
          </p:cNvSpPr>
          <p:nvPr/>
        </p:nvSpPr>
        <p:spPr>
          <a:xfrm>
            <a:off x="6617866" y="3021403"/>
            <a:ext cx="1147780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0B7AB-D708-5A4E-6AA9-A355F97A70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7301" y="4555327"/>
            <a:ext cx="801825" cy="819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6F40735-ACAB-A33F-308C-0D69CB88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230" y="4210790"/>
            <a:ext cx="762975" cy="7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9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(Micro)Python REPL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9385FB-7320-B046-A54F-2D7EFFE58B8D}"/>
              </a:ext>
            </a:extLst>
          </p:cNvPr>
          <p:cNvSpPr txBox="1">
            <a:spLocks/>
          </p:cNvSpPr>
          <p:nvPr/>
        </p:nvSpPr>
        <p:spPr>
          <a:xfrm>
            <a:off x="2693999" y="3182248"/>
            <a:ext cx="9780633" cy="360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Read-Evaluate-Print Loop: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Connects to your PC via serial-over-USB*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your input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 (run) it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the result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Repeat this forever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Acts as a primitive Operating System command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Provides a simple file system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interrupt a running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320-1F49-71A3-6A8F-981830A3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8" y="1581912"/>
            <a:ext cx="6305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86200" y="2278931"/>
            <a:ext cx="4455482" cy="348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Python edit-run IDE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configured to run remotely via REPL over (USB-) serial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very simple but useable file system views, with upload / download 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directly install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some target chips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is a bit primitive (I prefer Notepad++ for serious editing work)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BE46-F3FA-92AC-FBEC-3958A0F9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581912"/>
            <a:ext cx="6905625" cy="41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install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949662" y="1338073"/>
            <a:ext cx="8753855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by hand: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Pi Pico USB while button pressed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RPI-RP (D:) drive shows up in explorer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file to RPI-RP (D:) 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using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Again, Connect Pi Pico USB while button pressed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Tools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Options  Interpreter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Rasberry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Pi Pico)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Install or update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variant H or HW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( “Hello” )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68C8-D900-3FE6-6586-76A210C1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51" y="1693090"/>
            <a:ext cx="4425039" cy="18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-731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(rename serial port)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DB44-CCEC-F556-B920-DF927184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6" y="1193005"/>
            <a:ext cx="9245374" cy="48329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EEEBB-EC55-6D40-613D-8D582413E703}"/>
              </a:ext>
            </a:extLst>
          </p:cNvPr>
          <p:cNvSpPr/>
          <p:nvPr/>
        </p:nvSpPr>
        <p:spPr>
          <a:xfrm>
            <a:off x="1619250" y="4562475"/>
            <a:ext cx="1381125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86E604-35F4-2FD8-E0B6-DB7C6D612741}"/>
              </a:ext>
            </a:extLst>
          </p:cNvPr>
          <p:cNvSpPr/>
          <p:nvPr/>
        </p:nvSpPr>
        <p:spPr>
          <a:xfrm>
            <a:off x="5145200" y="3438525"/>
            <a:ext cx="8460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75A54-4CBD-8C5B-E8E4-6C83FCCC1420}"/>
              </a:ext>
            </a:extLst>
          </p:cNvPr>
          <p:cNvSpPr/>
          <p:nvPr/>
        </p:nvSpPr>
        <p:spPr>
          <a:xfrm>
            <a:off x="5835763" y="5738036"/>
            <a:ext cx="1679462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1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on-board blinky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1843644" y="137736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editor: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D12D4-0674-57F8-7EF5-FFDC1D13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10" y="3429000"/>
            <a:ext cx="3520317" cy="27669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7B54DA-9C0B-9DA7-49C6-135F5C29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00" y="4189833"/>
            <a:ext cx="2871077" cy="2006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26D7B-BE95-0C71-8398-C1EAC2290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149" y="1436595"/>
            <a:ext cx="2371258" cy="26083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12F3B-30B1-83AB-0B2C-54A8E157159F}"/>
              </a:ext>
            </a:extLst>
          </p:cNvPr>
          <p:cNvSpPr/>
          <p:nvPr/>
        </p:nvSpPr>
        <p:spPr>
          <a:xfrm>
            <a:off x="8936182" y="4189833"/>
            <a:ext cx="540327" cy="451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D7982-EC26-802B-26E2-D2FEC80F8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910" y="1874138"/>
            <a:ext cx="3548002" cy="6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4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Startup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905805" y="2032486"/>
            <a:ext cx="8835621" cy="439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boot.py runs first (at reset or power-up)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is a reset, and re-runs boot.py,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mess with boot.py unless you really know what you are doing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main.py file runs after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doesn’t re-run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main.py either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startup line (import myapp.py) in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startup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438913" y="192509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blink.py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Create main.py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Connect to power bank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3A90-6285-A6EA-0D0D-7740E883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1492003"/>
            <a:ext cx="7375488" cy="4466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C147F-BE84-0762-AE3A-C3DFB5D99ED2}"/>
              </a:ext>
            </a:extLst>
          </p:cNvPr>
          <p:cNvSpPr/>
          <p:nvPr/>
        </p:nvSpPr>
        <p:spPr>
          <a:xfrm>
            <a:off x="4284669" y="4450064"/>
            <a:ext cx="1201731" cy="4532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461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external LED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243E-07A4-877E-FD56-7EC1D543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1" y="2096082"/>
            <a:ext cx="3049431" cy="221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30F86-7A8D-3FE7-C63A-816892AE5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06" y="1868922"/>
            <a:ext cx="7819572" cy="28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input button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1F9DA-A882-33FF-8394-6AA81212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271712"/>
            <a:ext cx="3305175" cy="231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C80D9-74E6-C93C-4975-61F758FD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24" y="1868922"/>
            <a:ext cx="7819572" cy="28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16916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Questions are welcome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Question Strategies for a Learner- Centered Education | by Dr Padma Murali  | Medium">
            <a:extLst>
              <a:ext uri="{FF2B5EF4-FFF2-40B4-BE49-F238E27FC236}">
                <a16:creationId xmlns:a16="http://schemas.microsoft.com/office/drawing/2014/main" id="{6BEEB3E9-503E-EAFA-41AF-8A3558C0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" y="1427210"/>
            <a:ext cx="8655076" cy="48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8380B-7B4A-1E3B-3ABB-486F0C7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620" y="2829507"/>
            <a:ext cx="2942539" cy="20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servo motor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530D3-1A23-71FE-300F-0F7484CB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96" y="3855681"/>
            <a:ext cx="5480949" cy="2325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A1760-B121-1585-97B6-D473F3D8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66875"/>
            <a:ext cx="3409950" cy="3524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EC376-8687-3DE3-C8EC-2FAD9018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23" y="1644643"/>
            <a:ext cx="2535157" cy="19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0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87B2C-43AB-76A5-2D17-2ED4FB1E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1" y="1731606"/>
            <a:ext cx="4455924" cy="1347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81AB8-407C-2D53-DF85-4A460154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52" y="1581912"/>
            <a:ext cx="40862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still want more LEDs?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FEBBD-095B-D19C-25A6-CA33140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4184601"/>
            <a:ext cx="4043714" cy="113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DF189-E149-7F2A-74C9-85FD2DEA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303390"/>
            <a:ext cx="3222620" cy="1159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2DDF6-5E87-7C44-F0BA-D3DA6C31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37" y="1581912"/>
            <a:ext cx="5267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9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78C8BD9-A225-F4E1-2A49-B2F720396721}"/>
              </a:ext>
            </a:extLst>
          </p:cNvPr>
          <p:cNvSpPr txBox="1">
            <a:spLocks/>
          </p:cNvSpPr>
          <p:nvPr/>
        </p:nvSpPr>
        <p:spPr>
          <a:xfrm>
            <a:off x="1207010" y="1751907"/>
            <a:ext cx="9912094" cy="4466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 to work on and use a library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sources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pre-compiled 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frozen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code in the image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 using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Pico RP2040 (without W)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v1.19.1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upload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feeble laptop for building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godafosss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library code, with on-demand loading (85 files, 471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heavily commented)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18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still want more LEDs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17913" y="2561035"/>
            <a:ext cx="752376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strip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E7608-B581-68EB-4A3E-E968524C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844" y="1581912"/>
            <a:ext cx="7305675" cy="4343400"/>
          </a:xfrm>
          <a:prstGeom prst="rect">
            <a:avLst/>
          </a:prstGeom>
        </p:spPr>
      </p:pic>
      <p:pic>
        <p:nvPicPr>
          <p:cNvPr id="4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CECC3EBE-E1B6-1002-2C95-758AD570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3873762"/>
            <a:ext cx="3635055" cy="11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59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ome target chips/boards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83AD-EED5-F813-5520-E68A1E6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4" y="1491829"/>
            <a:ext cx="11605110" cy="3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1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-192211" y="728608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007583" y="2940985"/>
            <a:ext cx="961339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 is scarce, the Python is hungry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Split into smaller files to avoid peak RAM use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demand-loading (code)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pre-compiled files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-cross)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(pre-compiled) library files into the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big fat fast target chip for development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ungry Much? | Hunting">
            <a:extLst>
              <a:ext uri="{FF2B5EF4-FFF2-40B4-BE49-F238E27FC236}">
                <a16:creationId xmlns:a16="http://schemas.microsoft.com/office/drawing/2014/main" id="{59A2BE17-1432-76EE-033F-B8C9DB21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386" y="304243"/>
            <a:ext cx="4833922" cy="30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28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61818" y="312559"/>
            <a:ext cx="10876741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On-demand loading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74134" y="2195415"/>
            <a:ext cx="5013866" cy="5544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56B07-4D94-E472-9DA7-C17F0F8C2720}"/>
              </a:ext>
            </a:extLst>
          </p:cNvPr>
          <p:cNvSpPr txBox="1">
            <a:spLocks/>
          </p:cNvSpPr>
          <p:nvPr/>
        </p:nvSpPr>
        <p:spPr>
          <a:xfrm>
            <a:off x="574134" y="3345319"/>
            <a:ext cx="5678885" cy="12693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698C26-A943-3289-BB70-BE18F0E17C77}"/>
              </a:ext>
            </a:extLst>
          </p:cNvPr>
          <p:cNvSpPr txBox="1">
            <a:spLocks/>
          </p:cNvSpPr>
          <p:nvPr/>
        </p:nvSpPr>
        <p:spPr>
          <a:xfrm>
            <a:off x="574134" y="5132580"/>
            <a:ext cx="5281721" cy="98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trampoline takes ~ 50 bytes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real code is a bit more complicated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6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10875262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a lot of RAM, especially for an LCD graphic buffer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is low (compared to running native code) and can be unpredictable (garbage collection)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timing-based HW interface protocols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dallas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one-wire, DHT11) are not feasible in native Python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doubts about running longer time (memory fragmentation), needs occasional 2</a:t>
            </a:r>
            <a:r>
              <a:rPr lang="en-US" sz="1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more expensive hardware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Might use more power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is MUCH smaller than python.org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hobbyistic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standard libraries are not available and/or impractical (CPU &amp; memory 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ports are equal (especially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details and built-in HW libraries)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multi-threading (except when multiple CPUs are available)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hints not implemented yet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14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Timing / performance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2FDEA31-18BD-C5E1-AF48-04E3547476FB}"/>
              </a:ext>
            </a:extLst>
          </p:cNvPr>
          <p:cNvSpPr txBox="1">
            <a:spLocks/>
          </p:cNvSpPr>
          <p:nvPr/>
        </p:nvSpPr>
        <p:spPr>
          <a:xfrm>
            <a:off x="374904" y="1949756"/>
            <a:ext cx="8478981" cy="3079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much time do you have to do something simple?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1 - 10’s of CPU clock cycles: hardware peripherals, assembler, RP2040 PIO’s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10 - 100’s of CPU clock cycles: C, C++, Rust (or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built-in)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100’s - 1000’s of CPU clock cycles: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native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B3B6D7BE-6B56-A05B-B1B8-F0C2484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093" y="2075101"/>
            <a:ext cx="2796211" cy="8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605D-A79D-D7A1-22FC-5AB072C6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093" y="3887062"/>
            <a:ext cx="2796211" cy="114195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701B9F7B-9314-EFBB-645B-2C1FC60C2385}"/>
              </a:ext>
            </a:extLst>
          </p:cNvPr>
          <p:cNvSpPr txBox="1">
            <a:spLocks/>
          </p:cNvSpPr>
          <p:nvPr/>
        </p:nvSpPr>
        <p:spPr>
          <a:xfrm>
            <a:off x="11576304" y="2335779"/>
            <a:ext cx="727611" cy="507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67282A-10C7-F23E-AA40-E7C8EDE3246C}"/>
              </a:ext>
            </a:extLst>
          </p:cNvPr>
          <p:cNvSpPr txBox="1">
            <a:spLocks/>
          </p:cNvSpPr>
          <p:nvPr/>
        </p:nvSpPr>
        <p:spPr>
          <a:xfrm>
            <a:off x="11579352" y="4307835"/>
            <a:ext cx="727611" cy="507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ms</a:t>
            </a:r>
            <a:endParaRPr lang="en-US" sz="1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291064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2458044" y="5393928"/>
            <a:ext cx="7275911" cy="72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Programmer by profession, electronics tinkerer by passion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631DC2D-F6CF-B886-80BC-BC8100628A7F}"/>
              </a:ext>
            </a:extLst>
          </p:cNvPr>
          <p:cNvSpPr txBox="1">
            <a:spLocks/>
          </p:cNvSpPr>
          <p:nvPr/>
        </p:nvSpPr>
        <p:spPr>
          <a:xfrm>
            <a:off x="604370" y="4182297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wouter@voti.nl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70F50-6EC3-F7E2-E03E-91CED8EA750E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801023-55F2-5A98-FB56-029C2FD00AB7}"/>
              </a:ext>
            </a:extLst>
          </p:cNvPr>
          <p:cNvSpPr txBox="1">
            <a:spLocks/>
          </p:cNvSpPr>
          <p:nvPr/>
        </p:nvSpPr>
        <p:spPr>
          <a:xfrm>
            <a:off x="4705077" y="1697829"/>
            <a:ext cx="7486923" cy="3462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Delft Informatica 1988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Automatisering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VAX11 industrial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Fokker Space / Dutch Space: Era Robotic ARM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Hollandse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Signaal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Thales: SmartNet ATM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datacommunications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system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VOTI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webshop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self-employed (NLR), projects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Hogeschool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Utrecht: lecturer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Technische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Informatica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 C++, assembler, Python, SE, electronics, Java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Cboost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C++ and embedded specialist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Deviations from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58645F-C39C-0AC5-3422-A6BDB168272C}"/>
              </a:ext>
            </a:extLst>
          </p:cNvPr>
          <p:cNvSpPr txBox="1">
            <a:spLocks/>
          </p:cNvSpPr>
          <p:nvPr/>
        </p:nvSpPr>
        <p:spPr>
          <a:xfrm>
            <a:off x="5549347" y="6429527"/>
            <a:ext cx="5698957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Source: https://docs.micropython.org/en/latest/genrst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842B-3EA6-0A39-2638-7EF626FD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38" y="1389888"/>
            <a:ext cx="67360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5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areas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945735" y="2347838"/>
            <a:ext cx="7946411" cy="2990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faster development outweighs the extra hardware cost: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Tinkering (hobby, education, exploratory work, lab setting)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Prototyping, proof-of-concepts, demos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series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 somewhat knowledgeable end-user must do some tweaking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Caveats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2108523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is my code? Be sure to save your work on your PC (too)!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USB can supply only a limited amount of current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Upload, Download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chips claim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but don’t fully deliver (W600, K210).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uploaded file is sometimes not recognized as newer? (solution: add a space and upload again)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sometimes crashes (especially on communication problems – don’t pull the cable!)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versions and ports can be subtly different (like no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on Teensy)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 to protect your IP? Probably forget it.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0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covered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0" y="2091428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Wireless REPL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native compiled code in the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alternatives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proprietary variation by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AdaFruit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very similar but some (irritating) differences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embedding native code in the interpreter (C, C++)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with RP2040 PIOs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Native code generators (@micropython.native, @micropython.viper)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6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160697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Takeaway?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649225" y="949267"/>
            <a:ext cx="4361688" cy="2296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peripherals set (cheap!)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RP2040 (or ESP32, Teensy 4.1)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tinkering!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Simon Hunt Tinkering">
            <a:extLst>
              <a:ext uri="{FF2B5EF4-FFF2-40B4-BE49-F238E27FC236}">
                <a16:creationId xmlns:a16="http://schemas.microsoft.com/office/drawing/2014/main" id="{2C6C375A-F599-5C95-9277-2BA166EE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55" y="1695742"/>
            <a:ext cx="6227464" cy="4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1E6FD-A5FF-1AA3-FA22-9D1685DF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30" y="3523603"/>
            <a:ext cx="2647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icro-processor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3E5989-09B8-233C-D7DA-9A1FF84286A3}"/>
              </a:ext>
            </a:extLst>
          </p:cNvPr>
          <p:cNvSpPr txBox="1">
            <a:spLocks/>
          </p:cNvSpPr>
          <p:nvPr/>
        </p:nvSpPr>
        <p:spPr>
          <a:xfrm>
            <a:off x="551411" y="2581965"/>
            <a:ext cx="5893869" cy="222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 is: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only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in your desktop, laptop, server, mobile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$$$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for processing 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external ROM, RAM, peripherals, ...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LOTS of power (and often cooling)</a:t>
            </a:r>
          </a:p>
        </p:txBody>
      </p:sp>
      <p:pic>
        <p:nvPicPr>
          <p:cNvPr id="4098" name="Picture 2" descr="The microprocessor turns 50">
            <a:extLst>
              <a:ext uri="{FF2B5EF4-FFF2-40B4-BE49-F238E27FC236}">
                <a16:creationId xmlns:a16="http://schemas.microsoft.com/office/drawing/2014/main" id="{C89C0A28-D018-FD7B-61E1-AA792535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1" y="1769223"/>
            <a:ext cx="1568826" cy="10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and Evolution of Microprocessor and Interfacing">
            <a:extLst>
              <a:ext uri="{FF2B5EF4-FFF2-40B4-BE49-F238E27FC236}">
                <a16:creationId xmlns:a16="http://schemas.microsoft.com/office/drawing/2014/main" id="{090DADE1-EEE2-055D-1CDE-ED905EBC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6" y="3971813"/>
            <a:ext cx="2917970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4F3EFD9-3238-A645-B85D-BC1099B85D58}"/>
              </a:ext>
            </a:extLst>
          </p:cNvPr>
          <p:cNvSpPr/>
          <p:nvPr/>
        </p:nvSpPr>
        <p:spPr>
          <a:xfrm>
            <a:off x="8861613" y="2971760"/>
            <a:ext cx="359619" cy="8346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B2E5639-8159-0B8F-1EE6-2BCCD563E530}"/>
              </a:ext>
            </a:extLst>
          </p:cNvPr>
          <p:cNvSpPr txBox="1">
            <a:spLocks/>
          </p:cNvSpPr>
          <p:nvPr/>
        </p:nvSpPr>
        <p:spPr>
          <a:xfrm>
            <a:off x="9221232" y="3073708"/>
            <a:ext cx="1199417" cy="46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2129FE-FC31-3769-CEA2-73115359314A}"/>
              </a:ext>
            </a:extLst>
          </p:cNvPr>
          <p:cNvSpPr txBox="1">
            <a:spLocks/>
          </p:cNvSpPr>
          <p:nvPr/>
        </p:nvSpPr>
        <p:spPr>
          <a:xfrm>
            <a:off x="9818878" y="176922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0.1 MIPS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bits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34E78B-7468-36A4-D6A9-3EB6FF63FD37}"/>
              </a:ext>
            </a:extLst>
          </p:cNvPr>
          <p:cNvSpPr txBox="1">
            <a:spLocks/>
          </p:cNvSpPr>
          <p:nvPr/>
        </p:nvSpPr>
        <p:spPr>
          <a:xfrm>
            <a:off x="10631560" y="4588691"/>
            <a:ext cx="1821711" cy="137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GIPS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 bits</a:t>
            </a:r>
          </a:p>
        </p:txBody>
      </p:sp>
    </p:spTree>
    <p:extLst>
      <p:ext uri="{BB962C8B-B14F-4D97-AF65-F5344CB8AC3E}">
        <p14:creationId xmlns:p14="http://schemas.microsoft.com/office/powerpoint/2010/main" val="35646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icro-controller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F432A1-5A3F-51EC-0C34-3D07F8054B21}"/>
              </a:ext>
            </a:extLst>
          </p:cNvPr>
          <p:cNvSpPr txBox="1">
            <a:spLocks/>
          </p:cNvSpPr>
          <p:nvPr/>
        </p:nvSpPr>
        <p:spPr>
          <a:xfrm>
            <a:off x="455614" y="2088067"/>
            <a:ext cx="9430511" cy="277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single* chip with CPU, RAM, FLASH, I/O,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Cheap, small, low-power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embedded, 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eal-time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(Much) less resources than a desktop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you find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almost everything that is not a computer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FBAA1-8639-67D3-6DD2-1B2601E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8" y="3852362"/>
            <a:ext cx="3476846" cy="1858679"/>
          </a:xfrm>
          <a:prstGeom prst="rect">
            <a:avLst/>
          </a:prstGeom>
        </p:spPr>
      </p:pic>
      <p:pic>
        <p:nvPicPr>
          <p:cNvPr id="8" name="Picture 2" descr="The microprocessor turns 50">
            <a:extLst>
              <a:ext uri="{FF2B5EF4-FFF2-40B4-BE49-F238E27FC236}">
                <a16:creationId xmlns:a16="http://schemas.microsoft.com/office/drawing/2014/main" id="{E8AE40AD-67EE-C95B-0A20-E7C6CCC7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9" y="1748764"/>
            <a:ext cx="1017182" cy="6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273080" y="2727565"/>
            <a:ext cx="2300434" cy="35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more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(OK, a bit faster too)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861A41-67D3-5D8F-2BDD-F24F69724E2A}"/>
              </a:ext>
            </a:extLst>
          </p:cNvPr>
          <p:cNvSpPr/>
          <p:nvPr/>
        </p:nvSpPr>
        <p:spPr>
          <a:xfrm>
            <a:off x="8862522" y="2654624"/>
            <a:ext cx="434575" cy="99946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B2C4FB-C524-4554-3EEB-E1F439A8B90A}"/>
              </a:ext>
            </a:extLst>
          </p:cNvPr>
          <p:cNvSpPr txBox="1">
            <a:spLocks/>
          </p:cNvSpPr>
          <p:nvPr/>
        </p:nvSpPr>
        <p:spPr>
          <a:xfrm>
            <a:off x="9667806" y="174876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 the CPU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6EDF2D-FF9C-1B20-D296-28FB2183173E}"/>
              </a:ext>
            </a:extLst>
          </p:cNvPr>
          <p:cNvSpPr txBox="1">
            <a:spLocks/>
          </p:cNvSpPr>
          <p:nvPr/>
        </p:nvSpPr>
        <p:spPr>
          <a:xfrm>
            <a:off x="10423297" y="3875155"/>
            <a:ext cx="1821711" cy="2355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ROM, 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GPIO, A/D, D/A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I2C, SPI, I2S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8213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592814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6062" y="3818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024638" y="434596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617445" y="37346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1" y="5092871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4863140" y="4813163"/>
            <a:ext cx="295006" cy="134887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5" y="452371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3302606">
            <a:off x="5574377" y="3798660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216103" y="628218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597396">
            <a:off x="7300849" y="4230996"/>
            <a:ext cx="1840429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6381832" y="38361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3394961" y="563586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BD8BC8-5EBE-A586-EAC5-1C5291EF4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621" y="1792342"/>
            <a:ext cx="1636658" cy="16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801323" y="272744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677508" y="265940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65" y="1833100"/>
            <a:ext cx="3114357" cy="27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833099"/>
            <a:ext cx="3152549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417157" y="4696497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8756765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1833098"/>
            <a:ext cx="2746841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4538821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7712606" y="3024956"/>
            <a:ext cx="804071" cy="38728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809793" y="305505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224" y="5439023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8894545">
            <a:off x="7607640" y="4250633"/>
            <a:ext cx="265227" cy="13226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47672EA-5D23-3913-1474-84FDB4ECDD5E}"/>
              </a:ext>
            </a:extLst>
          </p:cNvPr>
          <p:cNvSpPr txBox="1">
            <a:spLocks/>
          </p:cNvSpPr>
          <p:nvPr/>
        </p:nvSpPr>
        <p:spPr>
          <a:xfrm>
            <a:off x="5915678" y="517964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78D71721-EACB-9E03-B389-007C0785636D}"/>
              </a:ext>
            </a:extLst>
          </p:cNvPr>
          <p:cNvSpPr txBox="1">
            <a:spLocks/>
          </p:cNvSpPr>
          <p:nvPr/>
        </p:nvSpPr>
        <p:spPr>
          <a:xfrm>
            <a:off x="3708460" y="452151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/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561" y="4889169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8329285" y="4769314"/>
            <a:ext cx="265227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52" y="4123681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7811524">
            <a:off x="3829440" y="3792808"/>
            <a:ext cx="113232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371969" y="588347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 / Virtual Machine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050663">
            <a:off x="7517894" y="3948791"/>
            <a:ext cx="1711300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5719773" y="388105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2141671" y="586935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Intermediate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2892578" y="4355016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646F8DB1-4047-7974-9A79-814DE7EF6BCB}"/>
              </a:ext>
            </a:extLst>
          </p:cNvPr>
          <p:cNvSpPr txBox="1">
            <a:spLocks/>
          </p:cNvSpPr>
          <p:nvPr/>
        </p:nvSpPr>
        <p:spPr>
          <a:xfrm>
            <a:off x="6929147" y="491899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CD0311C-2F8D-542C-D028-238D8A1121BE}"/>
              </a:ext>
            </a:extLst>
          </p:cNvPr>
          <p:cNvSpPr/>
          <p:nvPr/>
        </p:nvSpPr>
        <p:spPr>
          <a:xfrm rot="10800000">
            <a:off x="4571688" y="4841614"/>
            <a:ext cx="129945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BD74C8-9F81-8132-17A8-8BAC541B0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621" y="1792342"/>
            <a:ext cx="1636658" cy="16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813E8-B6D9-759D-B83C-ED3DE592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75" y="2145607"/>
            <a:ext cx="1636658" cy="1636658"/>
          </a:xfrm>
          <a:prstGeom prst="rect">
            <a:avLst/>
          </a:prstGeom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(C)Python</a:t>
            </a: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706914" y="3092208"/>
            <a:ext cx="2329063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2972838" y="3118580"/>
            <a:ext cx="175979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28" y="4945553"/>
            <a:ext cx="1171307" cy="947620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5524452" y="3554091"/>
            <a:ext cx="387280" cy="363774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7412734" y="4360182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6DFBB3C-0173-89DA-8751-6A64806A6A1D}"/>
              </a:ext>
            </a:extLst>
          </p:cNvPr>
          <p:cNvSpPr/>
          <p:nvPr/>
        </p:nvSpPr>
        <p:spPr>
          <a:xfrm rot="7760815">
            <a:off x="6807016" y="3748139"/>
            <a:ext cx="314120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7A304-FF99-CD6E-534E-932A84C2B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685" y="2953699"/>
            <a:ext cx="820322" cy="828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A8BCC-C5CB-592E-775A-560661B32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478" y="5005080"/>
            <a:ext cx="820322" cy="8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4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285750" indent="-285750" algn="l">
          <a:lnSpc>
            <a:spcPct val="100000"/>
          </a:lnSpc>
          <a:buFont typeface="Arial" panose="020B0604020202020204" pitchFamily="34" charset="0"/>
          <a:buChar char="•"/>
          <a:defRPr sz="1600" dirty="0"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1233</Words>
  <Application>Microsoft Office PowerPoint</Application>
  <PresentationFormat>Widescreen</PresentationFormat>
  <Paragraphs>257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Courier New</vt:lpstr>
      <vt:lpstr>Custom Design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van Ooijen</dc:creator>
  <cp:lastModifiedBy>Wouter van Ooijen</cp:lastModifiedBy>
  <cp:revision>49</cp:revision>
  <dcterms:created xsi:type="dcterms:W3CDTF">2022-09-15T11:11:56Z</dcterms:created>
  <dcterms:modified xsi:type="dcterms:W3CDTF">2023-11-16T15:25:30Z</dcterms:modified>
</cp:coreProperties>
</file>